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1" r:id="rId2"/>
    <p:sldId id="260" r:id="rId3"/>
    <p:sldId id="259" r:id="rId4"/>
    <p:sldId id="270" r:id="rId5"/>
    <p:sldId id="271" r:id="rId6"/>
    <p:sldId id="273" r:id="rId7"/>
    <p:sldId id="256" r:id="rId8"/>
    <p:sldId id="262" r:id="rId9"/>
    <p:sldId id="263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66851" autoAdjust="0"/>
  </p:normalViewPr>
  <p:slideViewPr>
    <p:cSldViewPr snapToGrid="0" snapToObjects="1">
      <p:cViewPr varScale="1">
        <p:scale>
          <a:sx n="82" d="100"/>
          <a:sy n="82" d="100"/>
        </p:scale>
        <p:origin x="24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22D4C-A7A4-924C-BD19-8F14B3FEB4F8}" type="datetimeFigureOut">
              <a:rPr lang="en-US" smtClean="0"/>
              <a:t>1/27/17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78604-F111-D64D-97E3-A6F1BF27D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81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78604-F111-D64D-97E3-A6F1BF27D26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9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78604-F111-D64D-97E3-A6F1BF27D26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14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3FC0-9C75-844B-8565-BB2B7C152BA2}" type="datetimeFigureOut">
              <a:rPr lang="en-US" smtClean="0"/>
              <a:t>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9B29-71ED-7449-92F6-4B9008993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1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3FC0-9C75-844B-8565-BB2B7C152BA2}" type="datetimeFigureOut">
              <a:rPr lang="en-US" smtClean="0"/>
              <a:t>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9B29-71ED-7449-92F6-4B9008993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4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3FC0-9C75-844B-8565-BB2B7C152BA2}" type="datetimeFigureOut">
              <a:rPr lang="en-US" smtClean="0"/>
              <a:t>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9B29-71ED-7449-92F6-4B9008993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93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3FC0-9C75-844B-8565-BB2B7C152BA2}" type="datetimeFigureOut">
              <a:rPr lang="en-US" smtClean="0"/>
              <a:t>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9B29-71ED-7449-92F6-4B9008993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9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3FC0-9C75-844B-8565-BB2B7C152BA2}" type="datetimeFigureOut">
              <a:rPr lang="en-US" smtClean="0"/>
              <a:t>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9B29-71ED-7449-92F6-4B9008993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10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3FC0-9C75-844B-8565-BB2B7C152BA2}" type="datetimeFigureOut">
              <a:rPr lang="en-US" smtClean="0"/>
              <a:t>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9B29-71ED-7449-92F6-4B9008993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1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3FC0-9C75-844B-8565-BB2B7C152BA2}" type="datetimeFigureOut">
              <a:rPr lang="en-US" smtClean="0"/>
              <a:t>1/27/17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9B29-71ED-7449-92F6-4B9008993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6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3FC0-9C75-844B-8565-BB2B7C152BA2}" type="datetimeFigureOut">
              <a:rPr lang="en-US" smtClean="0"/>
              <a:t>1/27/17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9B29-71ED-7449-92F6-4B9008993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9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3FC0-9C75-844B-8565-BB2B7C152BA2}" type="datetimeFigureOut">
              <a:rPr lang="en-US" smtClean="0"/>
              <a:t>1/27/17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9B29-71ED-7449-92F6-4B9008993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2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3FC0-9C75-844B-8565-BB2B7C152BA2}" type="datetimeFigureOut">
              <a:rPr lang="en-US" smtClean="0"/>
              <a:t>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9B29-71ED-7449-92F6-4B9008993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7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3FC0-9C75-844B-8565-BB2B7C152BA2}" type="datetimeFigureOut">
              <a:rPr lang="en-US" smtClean="0"/>
              <a:t>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9B29-71ED-7449-92F6-4B9008993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5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13FC0-9C75-844B-8565-BB2B7C152BA2}" type="datetimeFigureOut">
              <a:rPr lang="en-US" smtClean="0"/>
              <a:t>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69B29-71ED-7449-92F6-4B9008993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2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005"/>
            <a:ext cx="8229600" cy="4783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Know from Durham (2008)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71600"/>
            <a:ext cx="9143999" cy="6086400"/>
          </a:xfrm>
        </p:spPr>
        <p:txBody>
          <a:bodyPr>
            <a:normAutofit/>
          </a:bodyPr>
          <a:lstStyle/>
          <a:p>
            <a:r>
              <a:rPr lang="en-US" dirty="0" smtClean="0"/>
              <a:t>VCF couples’ S-D processes: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Rules-driven </a:t>
            </a:r>
            <a:r>
              <a:rPr lang="en-US" dirty="0" err="1" smtClean="0">
                <a:solidFill>
                  <a:srgbClr val="000090"/>
                </a:solidFill>
              </a:rPr>
              <a:t>determ</a:t>
            </a:r>
            <a:r>
              <a:rPr lang="en-US" dirty="0" smtClean="0">
                <a:solidFill>
                  <a:srgbClr val="000090"/>
                </a:solidFill>
              </a:rPr>
              <a:t>. of appropriateness</a:t>
            </a:r>
          </a:p>
          <a:p>
            <a:pPr lvl="2"/>
            <a:r>
              <a:rPr lang="en-US" dirty="0" smtClean="0">
                <a:solidFill>
                  <a:srgbClr val="000090"/>
                </a:solidFill>
              </a:rPr>
              <a:t>Cultural criteria</a:t>
            </a:r>
          </a:p>
          <a:p>
            <a:pPr lvl="2"/>
            <a:r>
              <a:rPr lang="en-US" dirty="0" smtClean="0">
                <a:solidFill>
                  <a:srgbClr val="000090"/>
                </a:solidFill>
              </a:rPr>
              <a:t>Gendered criteria</a:t>
            </a:r>
          </a:p>
          <a:p>
            <a:pPr lvl="2"/>
            <a:r>
              <a:rPr lang="en-US" dirty="0" smtClean="0">
                <a:solidFill>
                  <a:srgbClr val="000090"/>
                </a:solidFill>
              </a:rPr>
              <a:t>Motivational/Contextual criteria</a:t>
            </a:r>
          </a:p>
          <a:p>
            <a:pPr lvl="2"/>
            <a:r>
              <a:rPr lang="en-US" dirty="0" smtClean="0">
                <a:solidFill>
                  <a:srgbClr val="000090"/>
                </a:solidFill>
              </a:rPr>
              <a:t>Risk criteria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Confidant selection-external boundary linkages </a:t>
            </a:r>
            <a:r>
              <a:rPr lang="en-US" dirty="0" err="1" smtClean="0">
                <a:solidFill>
                  <a:srgbClr val="008000"/>
                </a:solidFill>
              </a:rPr>
              <a:t>determ</a:t>
            </a:r>
            <a:r>
              <a:rPr lang="en-US" dirty="0" smtClean="0">
                <a:solidFill>
                  <a:srgbClr val="008000"/>
                </a:solidFill>
              </a:rPr>
              <a:t>. by same 4 criteria </a:t>
            </a:r>
            <a:r>
              <a:rPr lang="en-US" i="1" dirty="0" smtClean="0">
                <a:solidFill>
                  <a:srgbClr val="008000"/>
                </a:solidFill>
              </a:rPr>
              <a:t>and</a:t>
            </a:r>
            <a:endParaRPr lang="en-US" dirty="0" smtClean="0">
              <a:solidFill>
                <a:srgbClr val="008000"/>
              </a:solidFill>
            </a:endParaRP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Acceptance/similarity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Concealment characteristics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WHO they chose to hide from &amp; Reasons for concealment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Risk </a:t>
            </a:r>
            <a:r>
              <a:rPr lang="en-US" dirty="0" err="1" smtClean="0">
                <a:solidFill>
                  <a:srgbClr val="FF0000"/>
                </a:solidFill>
              </a:rPr>
              <a:t>neg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rxns</a:t>
            </a:r>
            <a:endParaRPr lang="en-US" dirty="0" smtClean="0">
              <a:solidFill>
                <a:srgbClr val="FF0000"/>
              </a:solidFill>
            </a:endParaRP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Risk lack of understanding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437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219"/>
            <a:ext cx="9144000" cy="5032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>
                <a:cs typeface="+mj-cs"/>
              </a:rPr>
              <a:t>Privacy Boundary </a:t>
            </a:r>
            <a:r>
              <a:rPr lang="en-US" sz="3600" dirty="0" err="1" smtClean="0">
                <a:cs typeface="+mj-cs"/>
              </a:rPr>
              <a:t>Coordinat</a:t>
            </a:r>
            <a:r>
              <a:rPr lang="en-US" sz="3600" dirty="0" smtClean="0">
                <a:cs typeface="+mj-cs"/>
              </a:rPr>
              <a:t>. Patterns</a:t>
            </a:r>
            <a:endParaRPr lang="en-US" sz="3600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9374"/>
            <a:ext cx="9144000" cy="644862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A50021"/>
                </a:solidFill>
              </a:rPr>
              <a:t>Inclusive*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A50021"/>
                </a:solidFill>
              </a:rPr>
              <a:t>  </a:t>
            </a:r>
            <a:endParaRPr lang="en-US" sz="2400" dirty="0" smtClean="0">
              <a:solidFill>
                <a:srgbClr val="A50021"/>
              </a:solidFill>
            </a:endParaRPr>
          </a:p>
          <a:p>
            <a:pPr lvl="1">
              <a:defRPr/>
            </a:pPr>
            <a:r>
              <a:rPr lang="en-US" sz="2200" dirty="0" smtClean="0">
                <a:solidFill>
                  <a:srgbClr val="A50021"/>
                </a:solidFill>
              </a:rPr>
              <a:t>Ex. Young adults FB-friend parents:</a:t>
            </a:r>
          </a:p>
          <a:p>
            <a:pPr lvl="2">
              <a:defRPr/>
            </a:pPr>
            <a:r>
              <a:rPr lang="en-US" sz="2200" dirty="0" smtClean="0">
                <a:solidFill>
                  <a:srgbClr val="A50021"/>
                </a:solidFill>
                <a:sym typeface="Wingdings"/>
              </a:rPr>
              <a:t>Profile updaters/</a:t>
            </a:r>
            <a:r>
              <a:rPr lang="en-US" sz="2200" dirty="0" err="1" smtClean="0">
                <a:solidFill>
                  <a:srgbClr val="A50021"/>
                </a:solidFill>
                <a:sym typeface="Wingdings"/>
              </a:rPr>
              <a:t>Prvcy</a:t>
            </a:r>
            <a:r>
              <a:rPr lang="en-US" sz="2200" dirty="0" smtClean="0">
                <a:solidFill>
                  <a:srgbClr val="A50021"/>
                </a:solidFill>
                <a:sym typeface="Wingdings"/>
              </a:rPr>
              <a:t>-setting adjusters  lower </a:t>
            </a:r>
            <a:r>
              <a:rPr lang="en-US" sz="2200" dirty="0" err="1" smtClean="0">
                <a:solidFill>
                  <a:srgbClr val="A50021"/>
                </a:solidFill>
                <a:sym typeface="Wingdings"/>
              </a:rPr>
              <a:t>conversat</a:t>
            </a:r>
            <a:r>
              <a:rPr lang="en-US" sz="2200" dirty="0" smtClean="0">
                <a:solidFill>
                  <a:srgbClr val="A50021"/>
                </a:solidFill>
                <a:sym typeface="Wingdings"/>
              </a:rPr>
              <a:t>. &amp; higher conformity </a:t>
            </a:r>
            <a:r>
              <a:rPr lang="en-US" sz="2200" dirty="0" err="1" smtClean="0">
                <a:solidFill>
                  <a:srgbClr val="A50021"/>
                </a:solidFill>
                <a:sym typeface="Wingdings"/>
              </a:rPr>
              <a:t>orientat</a:t>
            </a:r>
            <a:r>
              <a:rPr lang="en-US" sz="2200" dirty="0" smtClean="0">
                <a:solidFill>
                  <a:srgbClr val="A50021"/>
                </a:solidFill>
                <a:sym typeface="Wingdings"/>
              </a:rPr>
              <a:t>.</a:t>
            </a:r>
            <a:r>
              <a:rPr lang="en-US" sz="2200" dirty="0" smtClean="0">
                <a:solidFill>
                  <a:srgbClr val="A50021"/>
                </a:solidFill>
              </a:rPr>
              <a:t> </a:t>
            </a:r>
            <a:r>
              <a:rPr lang="en-US" sz="1800" dirty="0" smtClean="0">
                <a:solidFill>
                  <a:srgbClr val="A50021"/>
                </a:solidFill>
              </a:rPr>
              <a:t>(Ball et al., 2013)</a:t>
            </a:r>
          </a:p>
          <a:p>
            <a:pPr lvl="1">
              <a:defRPr/>
            </a:pPr>
            <a:r>
              <a:rPr lang="en-US" sz="2200" dirty="0" smtClean="0">
                <a:solidFill>
                  <a:srgbClr val="A50021"/>
                </a:solidFill>
              </a:rPr>
              <a:t>Ex. Parents’ financial info to kids – avoid worry/shame/</a:t>
            </a:r>
            <a:r>
              <a:rPr lang="en-US" sz="2200" dirty="0" err="1" smtClean="0">
                <a:solidFill>
                  <a:srgbClr val="A50021"/>
                </a:solidFill>
              </a:rPr>
              <a:t>judg.</a:t>
            </a:r>
            <a:r>
              <a:rPr lang="en-US" sz="2200" dirty="0" smtClean="0">
                <a:solidFill>
                  <a:srgbClr val="A50021"/>
                </a:solidFill>
              </a:rPr>
              <a:t> </a:t>
            </a:r>
            <a:r>
              <a:rPr lang="en-US" sz="1800" dirty="0" smtClean="0">
                <a:solidFill>
                  <a:srgbClr val="A50021"/>
                </a:solidFill>
              </a:rPr>
              <a:t>(</a:t>
            </a:r>
            <a:r>
              <a:rPr lang="en-US" sz="1800" dirty="0" err="1" smtClean="0">
                <a:solidFill>
                  <a:srgbClr val="A50021"/>
                </a:solidFill>
              </a:rPr>
              <a:t>Romo</a:t>
            </a:r>
            <a:r>
              <a:rPr lang="en-US" sz="1800" dirty="0" smtClean="0">
                <a:solidFill>
                  <a:srgbClr val="A50021"/>
                </a:solidFill>
              </a:rPr>
              <a:t>, 2011)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FF6600"/>
                </a:solidFill>
              </a:rPr>
              <a:t>Intersected*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FF6600"/>
                </a:solidFill>
              </a:rPr>
              <a:t>  </a:t>
            </a:r>
            <a:endParaRPr lang="en-US" sz="2400" dirty="0" smtClean="0">
              <a:solidFill>
                <a:srgbClr val="FF6600"/>
              </a:solidFill>
            </a:endParaRPr>
          </a:p>
          <a:p>
            <a:pPr>
              <a:defRPr/>
            </a:pPr>
            <a:r>
              <a:rPr lang="en-US" sz="2800" b="1" dirty="0" smtClean="0">
                <a:solidFill>
                  <a:srgbClr val="006600"/>
                </a:solidFill>
              </a:rPr>
              <a:t>Unified*</a:t>
            </a:r>
          </a:p>
          <a:p>
            <a:pPr lvl="1">
              <a:defRPr/>
            </a:pPr>
            <a:r>
              <a:rPr lang="en-US" sz="2400" smtClean="0">
                <a:solidFill>
                  <a:srgbClr val="006600"/>
                </a:solidFill>
              </a:rPr>
              <a:t>  </a:t>
            </a:r>
            <a:endParaRPr lang="en-US" sz="2400" dirty="0" smtClean="0">
              <a:solidFill>
                <a:srgbClr val="006600"/>
              </a:solidFill>
            </a:endParaRPr>
          </a:p>
          <a:p>
            <a:pPr lvl="1">
              <a:defRPr/>
            </a:pPr>
            <a:r>
              <a:rPr lang="en-US" sz="2200" dirty="0" smtClean="0">
                <a:solidFill>
                  <a:srgbClr val="008000"/>
                </a:solidFill>
              </a:rPr>
              <a:t>Ex. Compared to </a:t>
            </a:r>
            <a:r>
              <a:rPr lang="en-US" sz="2200" i="1" dirty="0" smtClean="0">
                <a:solidFill>
                  <a:srgbClr val="008000"/>
                </a:solidFill>
              </a:rPr>
              <a:t>Laissez</a:t>
            </a:r>
            <a:r>
              <a:rPr lang="en-US" sz="2200" i="1" dirty="0">
                <a:solidFill>
                  <a:srgbClr val="008000"/>
                </a:solidFill>
              </a:rPr>
              <a:t>-faire/</a:t>
            </a:r>
            <a:r>
              <a:rPr lang="en-US" sz="2200" i="1" dirty="0" err="1">
                <a:solidFill>
                  <a:srgbClr val="008000"/>
                </a:solidFill>
              </a:rPr>
              <a:t>Conversat</a:t>
            </a:r>
            <a:r>
              <a:rPr lang="en-US" sz="2200" i="1" dirty="0" smtClean="0">
                <a:solidFill>
                  <a:srgbClr val="008000"/>
                </a:solidFill>
              </a:rPr>
              <a:t>., </a:t>
            </a:r>
            <a:r>
              <a:rPr lang="en-US" sz="2200" dirty="0" smtClean="0">
                <a:solidFill>
                  <a:srgbClr val="008000"/>
                </a:solidFill>
              </a:rPr>
              <a:t>Protective </a:t>
            </a:r>
            <a:r>
              <a:rPr lang="en-US" sz="2200" dirty="0">
                <a:solidFill>
                  <a:srgbClr val="008000"/>
                </a:solidFill>
              </a:rPr>
              <a:t>(</a:t>
            </a:r>
            <a:r>
              <a:rPr lang="en-US" sz="2200" dirty="0" smtClean="0">
                <a:solidFill>
                  <a:srgbClr val="008000"/>
                </a:solidFill>
              </a:rPr>
              <a:t>Conform.) families  </a:t>
            </a:r>
            <a:r>
              <a:rPr lang="en-US" sz="2200" dirty="0">
                <a:solidFill>
                  <a:srgbClr val="008000"/>
                </a:solidFill>
                <a:sym typeface="Wingdings"/>
              </a:rPr>
              <a:t> </a:t>
            </a:r>
            <a:r>
              <a:rPr lang="en-US" sz="2200" dirty="0" smtClean="0">
                <a:solidFill>
                  <a:srgbClr val="008000"/>
                </a:solidFill>
                <a:sym typeface="Wingdings"/>
              </a:rPr>
              <a:t>more member trait</a:t>
            </a:r>
            <a:r>
              <a:rPr lang="en-US" sz="2200" dirty="0">
                <a:solidFill>
                  <a:srgbClr val="008000"/>
                </a:solidFill>
                <a:sym typeface="Wingdings"/>
              </a:rPr>
              <a:t>-</a:t>
            </a:r>
            <a:r>
              <a:rPr lang="en-US" sz="2200" dirty="0" err="1" smtClean="0">
                <a:solidFill>
                  <a:srgbClr val="008000"/>
                </a:solidFill>
                <a:sym typeface="Wingdings"/>
              </a:rPr>
              <a:t>prvcy</a:t>
            </a:r>
            <a:r>
              <a:rPr lang="en-US" sz="2200" dirty="0" smtClean="0">
                <a:solidFill>
                  <a:srgbClr val="008000"/>
                </a:solidFill>
                <a:sym typeface="Wingdings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sym typeface="Wingdings"/>
              </a:rPr>
              <a:t>(</a:t>
            </a:r>
            <a:r>
              <a:rPr lang="en-US" sz="1800" dirty="0">
                <a:solidFill>
                  <a:srgbClr val="008000"/>
                </a:solidFill>
                <a:sym typeface="Wingdings"/>
              </a:rPr>
              <a:t>Bridge &amp; </a:t>
            </a:r>
            <a:r>
              <a:rPr lang="en-US" sz="1800" dirty="0" err="1">
                <a:solidFill>
                  <a:srgbClr val="008000"/>
                </a:solidFill>
                <a:sym typeface="Wingdings"/>
              </a:rPr>
              <a:t>Schrodt</a:t>
            </a:r>
            <a:r>
              <a:rPr lang="en-US" sz="1800" dirty="0">
                <a:solidFill>
                  <a:srgbClr val="008000"/>
                </a:solidFill>
                <a:sym typeface="Wingdings"/>
              </a:rPr>
              <a:t>, 2013) </a:t>
            </a:r>
            <a:endParaRPr lang="en-US" sz="1800" dirty="0" smtClean="0">
              <a:solidFill>
                <a:srgbClr val="006600"/>
              </a:solidFill>
            </a:endParaRPr>
          </a:p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</a:rPr>
              <a:t>Relationship-Specific</a:t>
            </a:r>
            <a:endParaRPr lang="en-US" sz="2800" dirty="0"/>
          </a:p>
          <a:p>
            <a:pPr marL="0" indent="0">
              <a:buFontTx/>
              <a:buNone/>
              <a:defRPr/>
            </a:pPr>
            <a:r>
              <a:rPr lang="en-US" sz="2400" i="1" dirty="0" smtClean="0"/>
              <a:t>                                                                                                  </a:t>
            </a:r>
            <a:r>
              <a:rPr lang="en-US" sz="2400" i="1" dirty="0" smtClean="0"/>
              <a:t>  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6859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315" y="434026"/>
            <a:ext cx="8681775" cy="601205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Subsystems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(e.g., marital, parent-child, sibling)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Smaller units w/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larger system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Share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charac’s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of larger system, BUT…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Each type = separate mini-culture 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(norms, roles, </a:t>
            </a:r>
            <a:r>
              <a:rPr lang="en-US" sz="2000" dirty="0" err="1">
                <a:solidFill>
                  <a:schemeClr val="bg1">
                    <a:lumMod val="65000"/>
                  </a:schemeClr>
                </a:solidFill>
              </a:rPr>
              <a:t>behav’s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bg1">
                    <a:lumMod val="65000"/>
                  </a:schemeClr>
                </a:solidFill>
              </a:rPr>
              <a:t>expectat’s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lvl="2">
              <a:lnSpc>
                <a:spcPct val="90000"/>
              </a:lnSpc>
            </a:pP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  <a:p>
            <a:pPr lvl="2">
              <a:lnSpc>
                <a:spcPct val="90000"/>
              </a:lnSpc>
            </a:pPr>
            <a:endParaRPr lang="en-US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2">
              <a:lnSpc>
                <a:spcPct val="90000"/>
              </a:lnSpc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/>
              <a:t>M</a:t>
            </a:r>
            <a:r>
              <a:rPr lang="en-US" dirty="0" smtClean="0"/>
              <a:t>ust maintain bound’s for system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75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80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Systemic Boundaries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76851" y="1318152"/>
            <a:ext cx="8810395" cy="4808012"/>
          </a:xfrm>
        </p:spPr>
        <p:txBody>
          <a:bodyPr/>
          <a:lstStyle/>
          <a:p>
            <a:r>
              <a:rPr lang="en-US" dirty="0" err="1" smtClean="0"/>
              <a:t>Demarcat</a:t>
            </a:r>
            <a:r>
              <a:rPr lang="en-US" dirty="0" smtClean="0"/>
              <a:t>. </a:t>
            </a:r>
            <a:r>
              <a:rPr lang="en-US" dirty="0" err="1" smtClean="0"/>
              <a:t>Indicat</a:t>
            </a:r>
            <a:r>
              <a:rPr lang="en-US" dirty="0" smtClean="0"/>
              <a:t>. WHO/WHAT is </a:t>
            </a:r>
            <a:r>
              <a:rPr lang="en-US" i="1" dirty="0" smtClean="0"/>
              <a:t>in</a:t>
            </a:r>
            <a:r>
              <a:rPr lang="en-US" dirty="0" smtClean="0"/>
              <a:t>/</a:t>
            </a:r>
            <a:r>
              <a:rPr lang="en-US" i="1" dirty="0" smtClean="0"/>
              <a:t>out</a:t>
            </a:r>
            <a:r>
              <a:rPr lang="en-US" dirty="0" smtClean="0"/>
              <a:t> system</a:t>
            </a:r>
            <a:endParaRPr lang="en-US" dirty="0"/>
          </a:p>
          <a:p>
            <a:pPr lvl="1"/>
            <a:r>
              <a:rPr lang="en-US" dirty="0" smtClean="0"/>
              <a:t>   </a:t>
            </a:r>
            <a:endParaRPr lang="en-US" dirty="0"/>
          </a:p>
          <a:p>
            <a:pPr lvl="1"/>
            <a:r>
              <a:rPr lang="en-US" dirty="0" smtClean="0"/>
              <a:t>    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2 Forms of BOUNDARIES:</a:t>
            </a:r>
          </a:p>
          <a:p>
            <a:pPr lvl="1"/>
            <a:r>
              <a:rPr lang="en-US" dirty="0" smtClean="0"/>
              <a:t>SYSTEMIC BOUNDARIES (who is in/out of “family”)</a:t>
            </a:r>
          </a:p>
          <a:p>
            <a:pPr lvl="1"/>
            <a:r>
              <a:rPr lang="en-US" dirty="0" smtClean="0"/>
              <a:t>INFO BOUNDARIES (what is in/out of family)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34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962"/>
            <a:ext cx="8229600" cy="6348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First, SYSTEMIC BOUNDARIES</a:t>
            </a:r>
            <a:br>
              <a:rPr lang="en-US" dirty="0" smtClean="0"/>
            </a:br>
            <a:r>
              <a:rPr lang="en-US" sz="3800" dirty="0" err="1" smtClean="0"/>
              <a:t>Determ</a:t>
            </a:r>
            <a:r>
              <a:rPr lang="en-US" sz="3800" dirty="0" smtClean="0"/>
              <a:t>. what = Family</a:t>
            </a:r>
            <a:endParaRPr lang="en-US" sz="3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318035"/>
            <a:ext cx="450567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EXTERNAL BOUND’S</a:t>
            </a:r>
            <a:r>
              <a:rPr lang="en-US" sz="3600" u="sng" dirty="0" smtClean="0"/>
              <a:t>	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>
                <a:solidFill>
                  <a:srgbClr val="008000"/>
                </a:solidFill>
                <a:latin typeface="+mj-lt"/>
                <a:cs typeface="Arial" charset="0"/>
              </a:rPr>
              <a:t>   </a:t>
            </a:r>
            <a:endParaRPr lang="en-US" sz="3200" dirty="0">
              <a:solidFill>
                <a:srgbClr val="008000"/>
              </a:solidFill>
              <a:latin typeface="+mj-lt"/>
              <a:cs typeface="Arial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sz="3200" dirty="0">
                <a:solidFill>
                  <a:srgbClr val="008000"/>
                </a:solidFill>
                <a:latin typeface="+mj-lt"/>
                <a:cs typeface="Arial" charset="0"/>
              </a:rPr>
              <a:t>Permeable </a:t>
            </a:r>
            <a:r>
              <a:rPr lang="en-US" sz="3200" dirty="0" err="1" smtClean="0">
                <a:solidFill>
                  <a:srgbClr val="008000"/>
                </a:solidFill>
                <a:latin typeface="+mj-lt"/>
                <a:cs typeface="Arial" charset="0"/>
              </a:rPr>
              <a:t>separat</a:t>
            </a:r>
            <a:r>
              <a:rPr lang="en-US" sz="3200" dirty="0" smtClean="0">
                <a:solidFill>
                  <a:srgbClr val="008000"/>
                </a:solidFill>
                <a:latin typeface="+mj-lt"/>
                <a:cs typeface="Arial" charset="0"/>
              </a:rPr>
              <a:t>. </a:t>
            </a:r>
            <a:r>
              <a:rPr lang="en-US" sz="3200" dirty="0">
                <a:solidFill>
                  <a:srgbClr val="008000"/>
                </a:solidFill>
                <a:latin typeface="+mj-lt"/>
                <a:cs typeface="Arial" charset="0"/>
              </a:rPr>
              <a:t>b/w </a:t>
            </a:r>
            <a:r>
              <a:rPr lang="en-US" sz="3200" dirty="0" smtClean="0">
                <a:solidFill>
                  <a:srgbClr val="008000"/>
                </a:solidFill>
                <a:latin typeface="+mj-lt"/>
                <a:cs typeface="Arial" charset="0"/>
              </a:rPr>
              <a:t>   </a:t>
            </a:r>
          </a:p>
          <a:p>
            <a:pPr marL="285750" indent="-285750">
              <a:buFont typeface="Arial"/>
              <a:buChar char="•"/>
            </a:pPr>
            <a:endParaRPr lang="en-US" sz="3200" dirty="0">
              <a:solidFill>
                <a:srgbClr val="008000"/>
              </a:solidFill>
              <a:latin typeface="+mj-lt"/>
              <a:cs typeface="Arial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sz="3200" dirty="0">
                <a:solidFill>
                  <a:srgbClr val="008000"/>
                </a:solidFill>
                <a:latin typeface="+mj-lt"/>
                <a:cs typeface="Arial" charset="0"/>
              </a:rPr>
              <a:t>Phys. or psych. l</a:t>
            </a:r>
            <a:r>
              <a:rPr lang="en-US" sz="3200" dirty="0" smtClean="0">
                <a:solidFill>
                  <a:srgbClr val="008000"/>
                </a:solidFill>
                <a:latin typeface="+mj-lt"/>
                <a:cs typeface="Arial" charset="0"/>
              </a:rPr>
              <a:t>imits</a:t>
            </a:r>
            <a:endParaRPr lang="en-US" sz="3200" dirty="0">
              <a:solidFill>
                <a:srgbClr val="008000"/>
              </a:solidFill>
              <a:latin typeface="+mj-lt"/>
              <a:cs typeface="Arial" charset="0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>
                <a:solidFill>
                  <a:srgbClr val="008000"/>
                </a:solidFill>
              </a:rPr>
              <a:t>Permeable/Flexible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>
                <a:solidFill>
                  <a:srgbClr val="008000"/>
                </a:solidFill>
              </a:rPr>
              <a:t>Rigid/Inflexible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>
                <a:solidFill>
                  <a:srgbClr val="008000"/>
                </a:solidFill>
              </a:rPr>
              <a:t>Almost invisible</a:t>
            </a:r>
          </a:p>
          <a:p>
            <a:pPr marL="285750" indent="-285750">
              <a:buFont typeface="Arial"/>
              <a:buChar char="•"/>
            </a:pP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529596" y="1348836"/>
            <a:ext cx="461440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INTERNAL BOUND’S</a:t>
            </a:r>
            <a:r>
              <a:rPr lang="en-US" sz="3600" u="sng" dirty="0" smtClean="0"/>
              <a:t>	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>
                <a:solidFill>
                  <a:srgbClr val="0000FF"/>
                </a:solidFill>
              </a:rPr>
              <a:t>  </a:t>
            </a:r>
            <a:endParaRPr lang="en-US" sz="3200" dirty="0" smtClean="0">
              <a:solidFill>
                <a:srgbClr val="0000FF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3200" dirty="0" smtClean="0">
                <a:solidFill>
                  <a:srgbClr val="0000FF"/>
                </a:solidFill>
              </a:rPr>
              <a:t>  </a:t>
            </a:r>
            <a:endParaRPr lang="en-US" sz="3200" dirty="0" smtClean="0">
              <a:solidFill>
                <a:srgbClr val="0000FF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3200" dirty="0" err="1" smtClean="0">
                <a:solidFill>
                  <a:srgbClr val="0000FF"/>
                </a:solidFill>
              </a:rPr>
              <a:t>Comm</a:t>
            </a:r>
            <a:r>
              <a:rPr lang="en-US" sz="3200" dirty="0" smtClean="0">
                <a:solidFill>
                  <a:srgbClr val="0000FF"/>
                </a:solidFill>
              </a:rPr>
              <a:t> Patterns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b="1" dirty="0" smtClean="0">
                <a:solidFill>
                  <a:srgbClr val="0000FF"/>
                </a:solidFill>
              </a:rPr>
              <a:t>Diffuse </a:t>
            </a:r>
            <a:r>
              <a:rPr lang="en-US" sz="2200" dirty="0" smtClean="0">
                <a:solidFill>
                  <a:srgbClr val="0000FF"/>
                </a:solidFill>
              </a:rPr>
              <a:t>  </a:t>
            </a:r>
          </a:p>
          <a:p>
            <a:pPr marL="742950" lvl="1" indent="-285750">
              <a:buFont typeface="Arial"/>
              <a:buChar char="•"/>
            </a:pPr>
            <a:endParaRPr lang="en-US" sz="2200" dirty="0">
              <a:solidFill>
                <a:srgbClr val="0000FF"/>
              </a:solidFill>
            </a:endParaRPr>
          </a:p>
          <a:p>
            <a:pPr marL="742950" lvl="1" indent="-285750">
              <a:buFont typeface="Arial"/>
              <a:buChar char="•"/>
            </a:pPr>
            <a:endParaRPr lang="en-US" sz="2200" dirty="0" smtClean="0">
              <a:solidFill>
                <a:srgbClr val="0000FF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800" b="1" dirty="0" smtClean="0">
                <a:solidFill>
                  <a:srgbClr val="0000FF"/>
                </a:solidFill>
              </a:rPr>
              <a:t>Rigid </a:t>
            </a:r>
            <a:endParaRPr lang="en-US" sz="2200" dirty="0" smtClean="0">
              <a:solidFill>
                <a:srgbClr val="0000FF"/>
              </a:solidFill>
            </a:endParaRPr>
          </a:p>
        </p:txBody>
      </p:sp>
      <p:pic>
        <p:nvPicPr>
          <p:cNvPr id="9" name="Picture 8" descr="40-41.jpg"/>
          <p:cNvPicPr>
            <a:picLocks noChangeAspect="1" noChangeArrowheads="1"/>
          </p:cNvPicPr>
          <p:nvPr/>
        </p:nvPicPr>
        <p:blipFill rotWithShape="1">
          <a:blip r:embed="rId2">
            <a:lum bright="20000"/>
          </a:blip>
          <a:srcRect t="80957" r="57960" b="7908"/>
          <a:stretch/>
        </p:blipFill>
        <p:spPr bwMode="auto">
          <a:xfrm>
            <a:off x="0" y="5288096"/>
            <a:ext cx="9144000" cy="1569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340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50428" y="12623"/>
            <a:ext cx="64008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PH" sz="4800" dirty="0">
                <a:ln w="28575">
                  <a:solidFill>
                    <a:schemeClr val="tx1"/>
                  </a:solidFill>
                </a:ln>
                <a:solidFill>
                  <a:srgbClr val="FFC000"/>
                </a:solidFill>
                <a:latin typeface="+mj-lt"/>
              </a:rPr>
              <a:t>Why </a:t>
            </a:r>
            <a:r>
              <a:rPr lang="en-PH" sz="4800" dirty="0" smtClean="0">
                <a:ln w="28575">
                  <a:solidFill>
                    <a:schemeClr val="tx1"/>
                  </a:solidFill>
                </a:ln>
                <a:solidFill>
                  <a:srgbClr val="FFC000"/>
                </a:solidFill>
                <a:latin typeface="+mj-lt"/>
              </a:rPr>
              <a:t>set </a:t>
            </a:r>
            <a:r>
              <a:rPr lang="en-PH" sz="4800" dirty="0">
                <a:ln w="28575">
                  <a:solidFill>
                    <a:schemeClr val="tx1"/>
                  </a:solidFill>
                </a:ln>
                <a:solidFill>
                  <a:srgbClr val="FFC000"/>
                </a:solidFill>
                <a:latin typeface="+mj-lt"/>
              </a:rPr>
              <a:t>boundaries?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889677"/>
            <a:ext cx="445765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660066"/>
                </a:solidFill>
              </a:rPr>
              <a:t>EXTERNAL BOUND’S</a:t>
            </a:r>
          </a:p>
          <a:p>
            <a:pPr marL="285750" indent="-285750">
              <a:buFont typeface="Arial"/>
              <a:buChar char="•"/>
            </a:pPr>
            <a:r>
              <a:rPr lang="en-US" sz="3600" b="1" dirty="0" smtClean="0">
                <a:solidFill>
                  <a:srgbClr val="660066"/>
                </a:solidFill>
              </a:rPr>
              <a:t>Restrict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>
                <a:solidFill>
                  <a:srgbClr val="660066"/>
                </a:solidFill>
              </a:rPr>
              <a:t>  </a:t>
            </a:r>
          </a:p>
          <a:p>
            <a:pPr marL="742950" lvl="1" indent="-285750">
              <a:buFont typeface="Arial"/>
              <a:buChar char="•"/>
            </a:pPr>
            <a:endParaRPr lang="en-US" sz="2800" dirty="0">
              <a:solidFill>
                <a:srgbClr val="660066"/>
              </a:solidFill>
            </a:endParaRPr>
          </a:p>
          <a:p>
            <a:pPr marL="742950" lvl="1" indent="-285750">
              <a:buFont typeface="Arial"/>
              <a:buChar char="•"/>
            </a:pPr>
            <a:endParaRPr lang="en-US" sz="2800" dirty="0" smtClean="0">
              <a:solidFill>
                <a:srgbClr val="66006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3600" b="1" dirty="0" smtClean="0">
                <a:solidFill>
                  <a:srgbClr val="660066"/>
                </a:solidFill>
              </a:rPr>
              <a:t>Regulate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>
                <a:solidFill>
                  <a:srgbClr val="660066"/>
                </a:solidFill>
              </a:rPr>
              <a:t>    </a:t>
            </a:r>
            <a:endParaRPr lang="en-US" sz="2800" dirty="0" smtClean="0">
              <a:solidFill>
                <a:srgbClr val="66006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57655" y="889677"/>
            <a:ext cx="47144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008000"/>
                </a:solidFill>
              </a:rPr>
              <a:t>INTERNAL BOUND’S</a:t>
            </a:r>
          </a:p>
          <a:p>
            <a:pPr marL="285750" indent="-285750">
              <a:buFont typeface="Arial"/>
              <a:buChar char="•"/>
            </a:pPr>
            <a:r>
              <a:rPr lang="en-US" sz="3600" b="1" dirty="0" smtClean="0">
                <a:solidFill>
                  <a:srgbClr val="008000"/>
                </a:solidFill>
              </a:rPr>
              <a:t>Protect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>
                <a:solidFill>
                  <a:srgbClr val="008000"/>
                </a:solidFill>
              </a:rPr>
              <a:t>    </a:t>
            </a:r>
            <a:endParaRPr lang="en-US" sz="2800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51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6460"/>
          </a:xfrm>
        </p:spPr>
        <p:txBody>
          <a:bodyPr/>
          <a:lstStyle/>
          <a:p>
            <a:r>
              <a:rPr lang="en-US" dirty="0" smtClean="0"/>
              <a:t>What affects Systemic Boundaries?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199" y="1576958"/>
            <a:ext cx="8501963" cy="4302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Arial"/>
              <a:buChar char="•"/>
            </a:pPr>
            <a:r>
              <a:rPr lang="en-US" sz="3200" dirty="0" smtClean="0">
                <a:solidFill>
                  <a:srgbClr val="008000"/>
                </a:solidFill>
              </a:rPr>
              <a:t>Personalities – </a:t>
            </a:r>
          </a:p>
          <a:p>
            <a:pPr marL="457200" indent="-457200">
              <a:spcBef>
                <a:spcPct val="20000"/>
              </a:spcBef>
              <a:buFont typeface="Arial"/>
              <a:buChar char="•"/>
            </a:pPr>
            <a:endParaRPr lang="en-US" sz="3200" dirty="0">
              <a:solidFill>
                <a:srgbClr val="008000"/>
              </a:solidFill>
            </a:endParaRPr>
          </a:p>
          <a:p>
            <a:pPr marL="457200" indent="-457200">
              <a:spcBef>
                <a:spcPct val="20000"/>
              </a:spcBef>
              <a:buFont typeface="Arial"/>
              <a:buChar char="•"/>
            </a:pPr>
            <a:r>
              <a:rPr lang="en-US" sz="3200" dirty="0" smtClean="0">
                <a:solidFill>
                  <a:srgbClr val="008000"/>
                </a:solidFill>
              </a:rPr>
              <a:t>Exposed </a:t>
            </a:r>
            <a:r>
              <a:rPr lang="en-US" sz="3200" dirty="0" err="1" smtClean="0">
                <a:solidFill>
                  <a:srgbClr val="008000"/>
                </a:solidFill>
              </a:rPr>
              <a:t>exper</a:t>
            </a:r>
            <a:r>
              <a:rPr lang="en-US" sz="3200" dirty="0" smtClean="0">
                <a:solidFill>
                  <a:srgbClr val="008000"/>
                </a:solidFill>
              </a:rPr>
              <a:t>. – </a:t>
            </a:r>
          </a:p>
          <a:p>
            <a:pPr marL="457200" indent="-457200">
              <a:spcBef>
                <a:spcPct val="20000"/>
              </a:spcBef>
              <a:buFont typeface="Arial"/>
              <a:buChar char="•"/>
            </a:pPr>
            <a:endParaRPr lang="en-US" sz="3200" dirty="0" smtClean="0">
              <a:solidFill>
                <a:srgbClr val="008000"/>
              </a:solidFill>
            </a:endParaRPr>
          </a:p>
          <a:p>
            <a:pPr marL="457200" indent="-457200">
              <a:spcBef>
                <a:spcPct val="20000"/>
              </a:spcBef>
              <a:buFont typeface="Arial"/>
              <a:buChar char="•"/>
            </a:pPr>
            <a:r>
              <a:rPr lang="en-US" sz="3200" dirty="0" smtClean="0">
                <a:solidFill>
                  <a:srgbClr val="008000"/>
                </a:solidFill>
              </a:rPr>
              <a:t>Internal system </a:t>
            </a:r>
            <a:r>
              <a:rPr lang="en-US" sz="3200" dirty="0">
                <a:solidFill>
                  <a:srgbClr val="008000"/>
                </a:solidFill>
              </a:rPr>
              <a:t>f</a:t>
            </a:r>
            <a:r>
              <a:rPr lang="en-US" sz="3200" dirty="0" smtClean="0">
                <a:solidFill>
                  <a:srgbClr val="008000"/>
                </a:solidFill>
              </a:rPr>
              <a:t>reedom 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</a:p>
          <a:p>
            <a:pPr marL="457200" indent="-457200">
              <a:spcBef>
                <a:spcPct val="20000"/>
              </a:spcBef>
              <a:buFont typeface="Arial"/>
              <a:buChar char="•"/>
            </a:pPr>
            <a:endParaRPr lang="en-US" sz="3200" dirty="0">
              <a:solidFill>
                <a:srgbClr val="008000"/>
              </a:solidFill>
            </a:endParaRPr>
          </a:p>
          <a:p>
            <a:pPr marL="457200" indent="-457200">
              <a:spcBef>
                <a:spcPct val="20000"/>
              </a:spcBef>
              <a:buFont typeface="Arial"/>
              <a:buChar char="•"/>
            </a:pPr>
            <a:r>
              <a:rPr lang="en-US" sz="3200" dirty="0" smtClean="0">
                <a:solidFill>
                  <a:srgbClr val="008000"/>
                </a:solidFill>
              </a:rPr>
              <a:t>IDEAL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 </a:t>
            </a:r>
            <a:r>
              <a:rPr lang="en-US" sz="3200" dirty="0" smtClean="0">
                <a:solidFill>
                  <a:srgbClr val="008000"/>
                </a:solidFill>
              </a:rPr>
              <a:t>   </a:t>
            </a:r>
            <a:endParaRPr lang="en-US" sz="3200" dirty="0">
              <a:solidFill>
                <a:srgbClr val="008000"/>
              </a:solidFill>
            </a:endParaRPr>
          </a:p>
          <a:p>
            <a:pPr>
              <a:spcBef>
                <a:spcPct val="20000"/>
              </a:spcBef>
            </a:pPr>
            <a:endParaRPr lang="en-US" sz="32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38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8329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Internal/External Family Privacy Orientation</a:t>
            </a:r>
            <a:br>
              <a:rPr lang="en-US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Serewicz</a:t>
            </a:r>
            <a:r>
              <a:rPr lang="en-US" sz="2400" dirty="0" smtClean="0"/>
              <a:t> &amp; Canary, 2008)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5425" y="1756755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46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78277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Second, INFO BOUNDARIES </a:t>
            </a:r>
            <a:endParaRPr lang="en-US" sz="2800" dirty="0" smtClean="0">
              <a:cs typeface="+mj-cs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1102363"/>
            <a:ext cx="8763000" cy="4800600"/>
          </a:xfrm>
        </p:spPr>
        <p:txBody>
          <a:bodyPr/>
          <a:lstStyle/>
          <a:p>
            <a:pPr>
              <a:defRPr/>
            </a:pPr>
            <a:r>
              <a:rPr lang="en-US" dirty="0"/>
              <a:t>Communication Privacy </a:t>
            </a:r>
            <a:r>
              <a:rPr lang="en-US" dirty="0" smtClean="0"/>
              <a:t>Management </a:t>
            </a:r>
            <a:r>
              <a:rPr lang="en-US" sz="1800" dirty="0" smtClean="0"/>
              <a:t>(</a:t>
            </a:r>
            <a:r>
              <a:rPr lang="en-US" sz="1800" dirty="0"/>
              <a:t>Sandra </a:t>
            </a:r>
            <a:r>
              <a:rPr lang="en-US" sz="1800" dirty="0" err="1" smtClean="0"/>
              <a:t>Petronio</a:t>
            </a:r>
            <a:r>
              <a:rPr lang="en-US" sz="1800" dirty="0" smtClean="0"/>
              <a:t>, 1991)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Theory w/ a million names…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932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3"/>
            <a:ext cx="8229600" cy="6107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>
                <a:cs typeface="+mj-cs"/>
              </a:rPr>
              <a:t>INFO Boundaries in Families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03750"/>
            <a:ext cx="9144000" cy="605425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3400" dirty="0" smtClean="0">
                <a:solidFill>
                  <a:srgbClr val="005A58"/>
                </a:solidFill>
              </a:rPr>
              <a:t>We constantly balance!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3400" dirty="0" smtClean="0">
                <a:solidFill>
                  <a:srgbClr val="005A58"/>
                </a:solidFill>
              </a:rPr>
              <a:t>Openness vs. </a:t>
            </a:r>
            <a:r>
              <a:rPr lang="en-US" sz="3400" dirty="0" err="1" smtClean="0">
                <a:solidFill>
                  <a:srgbClr val="005A58"/>
                </a:solidFill>
              </a:rPr>
              <a:t>Closedness</a:t>
            </a:r>
            <a:r>
              <a:rPr lang="en-US" sz="3400" dirty="0" smtClean="0">
                <a:solidFill>
                  <a:srgbClr val="005A58"/>
                </a:solidFill>
              </a:rPr>
              <a:t> </a:t>
            </a:r>
            <a:r>
              <a:rPr lang="en-US" sz="2400" i="1" dirty="0" smtClean="0">
                <a:solidFill>
                  <a:srgbClr val="005A58"/>
                </a:solidFill>
              </a:rPr>
              <a:t>(viewed as equally good)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  <a:defRPr/>
            </a:pPr>
            <a:r>
              <a:rPr lang="en-US" sz="3400" b="1" dirty="0" smtClean="0">
                <a:solidFill>
                  <a:srgbClr val="005A58"/>
                </a:solidFill>
              </a:rPr>
              <a:t>                                            </a:t>
            </a:r>
            <a:r>
              <a:rPr lang="en-US" sz="3400" dirty="0" smtClean="0">
                <a:solidFill>
                  <a:srgbClr val="005A58"/>
                </a:solidFill>
              </a:rPr>
              <a:t> </a:t>
            </a:r>
            <a:r>
              <a:rPr lang="en-US" sz="3000" dirty="0" smtClean="0">
                <a:solidFill>
                  <a:srgbClr val="005A58"/>
                </a:solidFill>
              </a:rPr>
              <a:t>(disclosing info freely)</a:t>
            </a:r>
          </a:p>
          <a:p>
            <a:pPr marL="1371600" lvl="2" indent="-457200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rgbClr val="005A58"/>
                </a:solidFill>
              </a:rPr>
              <a:t>Promotes intimacy</a:t>
            </a:r>
          </a:p>
          <a:p>
            <a:pPr marL="1371600" lvl="2" indent="-457200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rgbClr val="005A58"/>
                </a:solidFill>
              </a:rPr>
              <a:t>Risks vulnerability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  <a:defRPr/>
            </a:pPr>
            <a:r>
              <a:rPr lang="en-US" sz="3400" b="1" dirty="0" smtClean="0">
                <a:solidFill>
                  <a:srgbClr val="005A58"/>
                </a:solidFill>
              </a:rPr>
              <a:t>                                             </a:t>
            </a:r>
            <a:r>
              <a:rPr lang="en-US" sz="3000" dirty="0" smtClean="0">
                <a:solidFill>
                  <a:srgbClr val="005A58"/>
                </a:solidFill>
              </a:rPr>
              <a:t>(</a:t>
            </a:r>
            <a:r>
              <a:rPr lang="en-US" sz="3000" dirty="0" smtClean="0">
                <a:solidFill>
                  <a:srgbClr val="005A58"/>
                </a:solidFill>
              </a:rPr>
              <a:t>keeping info private)</a:t>
            </a:r>
          </a:p>
          <a:p>
            <a:pPr marL="1371600" lvl="2" indent="-457200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rgbClr val="005A58"/>
                </a:solidFill>
              </a:rPr>
              <a:t>Promotes autonomy</a:t>
            </a:r>
          </a:p>
          <a:p>
            <a:pPr marL="1371600" lvl="2" indent="-457200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rgbClr val="005A58"/>
                </a:solidFill>
              </a:rPr>
              <a:t>Risks isolation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3400" dirty="0" smtClean="0">
                <a:solidFill>
                  <a:srgbClr val="6600CC"/>
                </a:solidFill>
              </a:rPr>
              <a:t>Privacy Orientation</a:t>
            </a:r>
            <a:endParaRPr lang="en-US" sz="3400" b="1" dirty="0" smtClean="0">
              <a:solidFill>
                <a:srgbClr val="6600CC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3400" dirty="0" smtClean="0">
                <a:solidFill>
                  <a:srgbClr val="6600CC"/>
                </a:solidFill>
              </a:rPr>
              <a:t>Informs conceptual border around private info</a:t>
            </a:r>
            <a:endParaRPr lang="en-US" sz="3400" i="1" dirty="0">
              <a:solidFill>
                <a:srgbClr val="6600CC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3400" i="1" dirty="0">
                <a:solidFill>
                  <a:srgbClr val="6600CC"/>
                </a:solidFill>
              </a:rPr>
              <a:t>D</a:t>
            </a:r>
            <a:r>
              <a:rPr lang="en-US" sz="3400" i="1" dirty="0" smtClean="0">
                <a:solidFill>
                  <a:srgbClr val="6600CC"/>
                </a:solidFill>
              </a:rPr>
              <a:t>iffers in </a:t>
            </a:r>
            <a:r>
              <a:rPr lang="en-US" sz="3400" b="1" i="1" dirty="0" smtClean="0">
                <a:solidFill>
                  <a:srgbClr val="6600CC"/>
                </a:solidFill>
              </a:rPr>
              <a:t>  </a:t>
            </a:r>
            <a:endParaRPr lang="en-US" sz="3000" dirty="0" smtClean="0">
              <a:solidFill>
                <a:srgbClr val="66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2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329</Words>
  <Application>Microsoft Macintosh PowerPoint</Application>
  <PresentationFormat>On-screen Show (4:3)</PresentationFormat>
  <Paragraphs>98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Wingdings</vt:lpstr>
      <vt:lpstr>Arial</vt:lpstr>
      <vt:lpstr>Office Theme</vt:lpstr>
      <vt:lpstr>To Know from Durham (2008)</vt:lpstr>
      <vt:lpstr>PowerPoint Presentation</vt:lpstr>
      <vt:lpstr>Systemic Boundaries</vt:lpstr>
      <vt:lpstr>First, SYSTEMIC BOUNDARIES Determ. what = Family</vt:lpstr>
      <vt:lpstr>PowerPoint Presentation</vt:lpstr>
      <vt:lpstr>What affects Systemic Boundaries?</vt:lpstr>
      <vt:lpstr>Internal/External Family Privacy Orientation (Serewicz &amp; Canary, 2008)</vt:lpstr>
      <vt:lpstr>Second, INFO BOUNDARIES </vt:lpstr>
      <vt:lpstr>INFO Boundaries in Families</vt:lpstr>
      <vt:lpstr>Privacy Boundary Coordinat. Patterns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Eckstein</dc:creator>
  <cp:lastModifiedBy>Jessica Eckstein</cp:lastModifiedBy>
  <cp:revision>35</cp:revision>
  <dcterms:created xsi:type="dcterms:W3CDTF">2015-01-08T22:17:19Z</dcterms:created>
  <dcterms:modified xsi:type="dcterms:W3CDTF">2017-01-28T01:54:04Z</dcterms:modified>
</cp:coreProperties>
</file>